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4"/>
  </p:notesMasterIdLst>
  <p:handoutMasterIdLst>
    <p:handoutMasterId r:id="rId15"/>
  </p:handoutMasterIdLst>
  <p:sldIdLst>
    <p:sldId id="538" r:id="rId5"/>
    <p:sldId id="549" r:id="rId6"/>
    <p:sldId id="583" r:id="rId7"/>
    <p:sldId id="556" r:id="rId8"/>
    <p:sldId id="428" r:id="rId9"/>
    <p:sldId id="577" r:id="rId10"/>
    <p:sldId id="584" r:id="rId11"/>
    <p:sldId id="579" r:id="rId12"/>
    <p:sldId id="557" r:id="rId1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49"/>
            <p14:sldId id="583"/>
          </p14:sldIdLst>
        </p14:section>
        <p14:section name="Section Opener options" id="{D3773CD4-779B-43AF-9FBD-7EF941CCFCD7}">
          <p14:sldIdLst/>
        </p14:section>
        <p14:section name="Content slides" id="{0C749B40-D26C-4827-815A-EF0EDBB1F1D9}">
          <p14:sldIdLst>
            <p14:sldId id="556"/>
            <p14:sldId id="428"/>
            <p14:sldId id="577"/>
            <p14:sldId id="584"/>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6215" autoAdjust="0"/>
  </p:normalViewPr>
  <p:slideViewPr>
    <p:cSldViewPr>
      <p:cViewPr varScale="1">
        <p:scale>
          <a:sx n="84" d="100"/>
          <a:sy n="84" d="100"/>
        </p:scale>
        <p:origin x="60" y="588"/>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a:t>
            </a:fld>
            <a:endParaRPr lang="pt-BR">
              <a:solidFill>
                <a:prstClr val="black"/>
              </a:solidFill>
            </a:endParaRPr>
          </a:p>
        </p:txBody>
      </p:sp>
    </p:spTree>
    <p:extLst>
      <p:ext uri="{BB962C8B-B14F-4D97-AF65-F5344CB8AC3E}">
        <p14:creationId xmlns:p14="http://schemas.microsoft.com/office/powerpoint/2010/main" val="321010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336685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p>
          <a:p>
            <a:pPr lvl="0"/>
            <a:r>
              <a:rPr lang="en-US" dirty="0" smtClean="0"/>
              <a:t>20</a:t>
            </a:r>
            <a:r>
              <a:rPr lang="en-US" baseline="30000" dirty="0" smtClean="0"/>
              <a:t>th</a:t>
            </a:r>
            <a:r>
              <a:rPr lang="en-US" dirty="0" smtClean="0"/>
              <a:t> 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6001643"/>
          </a:xfrm>
          <a:prstGeom prst="rect">
            <a:avLst/>
          </a:prstGeom>
          <a:noFill/>
        </p:spPr>
        <p:txBody>
          <a:bodyPr wrap="square" rtlCol="0">
            <a:spAutoFit/>
          </a:bodyPr>
          <a:lstStyle/>
          <a:p>
            <a:pPr marL="285750" indent="-285750">
              <a:lnSpc>
                <a:spcPct val="100000"/>
              </a:lnSpc>
              <a:buFont typeface="Wingdings" panose="05000000000000000000" pitchFamily="2" charset="2"/>
              <a:buChar char="Ø"/>
            </a:pPr>
            <a:r>
              <a:rPr lang="en-US" sz="1400" dirty="0" err="1"/>
              <a:t>CapStore</a:t>
            </a:r>
            <a:r>
              <a:rPr lang="en-US" sz="1400" dirty="0"/>
              <a:t> is a web based e-commerce website that allows users to buy or sell products. </a:t>
            </a:r>
            <a:endParaRPr lang="en-US" sz="1400" dirty="0" smtClean="0"/>
          </a:p>
          <a:p>
            <a:pPr marL="285750" indent="-285750">
              <a:lnSpc>
                <a:spcPct val="100000"/>
              </a:lnSpc>
              <a:buFont typeface="Wingdings" panose="05000000000000000000" pitchFamily="2" charset="2"/>
              <a:buChar char="Ø"/>
            </a:pPr>
            <a:endParaRPr lang="en-US" sz="1400" dirty="0"/>
          </a:p>
          <a:p>
            <a:pPr marL="285750" indent="-285750">
              <a:lnSpc>
                <a:spcPct val="100000"/>
              </a:lnSpc>
              <a:buFont typeface="Wingdings" panose="05000000000000000000" pitchFamily="2" charset="2"/>
              <a:buChar char="Ø"/>
            </a:pPr>
            <a:r>
              <a:rPr lang="en-US" sz="1400" dirty="0" err="1"/>
              <a:t>CapStore</a:t>
            </a:r>
            <a:r>
              <a:rPr lang="en-US" sz="1400" dirty="0"/>
              <a:t> also allows users to sell their products, they need to register on to the website and need to be authorized by the admin of </a:t>
            </a:r>
            <a:r>
              <a:rPr lang="en-US" sz="1400" dirty="0" err="1"/>
              <a:t>Capstore</a:t>
            </a:r>
            <a:r>
              <a:rPr lang="en-US" sz="1400" dirty="0"/>
              <a:t>. </a:t>
            </a:r>
            <a:endParaRPr lang="en-US" sz="1400" dirty="0" smtClean="0"/>
          </a:p>
          <a:p>
            <a:pPr marL="285750" indent="-285750">
              <a:lnSpc>
                <a:spcPct val="100000"/>
              </a:lnSpc>
              <a:buFont typeface="Wingdings" panose="05000000000000000000" pitchFamily="2" charset="2"/>
              <a:buChar char="Ø"/>
            </a:pPr>
            <a:endParaRPr lang="en-US" sz="1400" dirty="0"/>
          </a:p>
          <a:p>
            <a:pPr marL="285750" indent="-285750">
              <a:lnSpc>
                <a:spcPct val="100000"/>
              </a:lnSpc>
              <a:buFont typeface="Wingdings" panose="05000000000000000000" pitchFamily="2" charset="2"/>
              <a:buChar char="Ø"/>
            </a:pPr>
            <a:r>
              <a:rPr lang="en-US" sz="1400" dirty="0"/>
              <a:t>The </a:t>
            </a:r>
            <a:r>
              <a:rPr lang="en-US" sz="1400" dirty="0" err="1"/>
              <a:t>CapStore</a:t>
            </a:r>
            <a:r>
              <a:rPr lang="en-US" sz="1400" dirty="0"/>
              <a:t> Application performs the </a:t>
            </a:r>
            <a:r>
              <a:rPr lang="en-US" sz="1400" dirty="0" smtClean="0"/>
              <a:t>following</a:t>
            </a:r>
          </a:p>
          <a:p>
            <a:pPr>
              <a:lnSpc>
                <a:spcPct val="100000"/>
              </a:lnSpc>
            </a:pPr>
            <a:endParaRPr lang="en-US" sz="1400" dirty="0" smtClean="0"/>
          </a:p>
          <a:p>
            <a:r>
              <a:rPr lang="en-US" sz="1400" dirty="0" smtClean="0"/>
              <a:t>      </a:t>
            </a:r>
            <a:r>
              <a:rPr lang="en-US" sz="1400" dirty="0"/>
              <a:t>1. Signup, Login or Logout </a:t>
            </a:r>
            <a:endParaRPr lang="en-US" sz="1400" dirty="0" smtClean="0"/>
          </a:p>
          <a:p>
            <a:endParaRPr lang="en-US" sz="1400" dirty="0"/>
          </a:p>
          <a:p>
            <a:r>
              <a:rPr lang="en-US" sz="1400" dirty="0"/>
              <a:t>      2. Buy/sell products </a:t>
            </a:r>
            <a:endParaRPr lang="en-US" sz="1400" dirty="0" smtClean="0"/>
          </a:p>
          <a:p>
            <a:endParaRPr lang="en-US" sz="1400" dirty="0"/>
          </a:p>
          <a:p>
            <a:r>
              <a:rPr lang="en-US" sz="1400" dirty="0"/>
              <a:t>      3. Give review on products and return them. </a:t>
            </a:r>
            <a:endParaRPr lang="en-US" sz="1400" dirty="0" smtClean="0"/>
          </a:p>
          <a:p>
            <a:endParaRPr lang="en-US" sz="1400" dirty="0"/>
          </a:p>
          <a:p>
            <a:r>
              <a:rPr lang="en-US" sz="1400" dirty="0"/>
              <a:t>      4. Merchant- there can be two types of merchants, direct merchant </a:t>
            </a:r>
            <a:r>
              <a:rPr lang="en-US" sz="1400" dirty="0" smtClean="0"/>
              <a:t>and </a:t>
            </a:r>
            <a:r>
              <a:rPr lang="en-US" sz="1400" dirty="0"/>
              <a:t>third party merchant. New merchants can be </a:t>
            </a:r>
            <a:r>
              <a:rPr lang="en-US" sz="1400" dirty="0" smtClean="0"/>
              <a:t>     added </a:t>
            </a:r>
            <a:r>
              <a:rPr lang="en-US" sz="1400" dirty="0"/>
              <a:t>or removed </a:t>
            </a:r>
            <a:r>
              <a:rPr lang="en-US" sz="1400" dirty="0" smtClean="0"/>
              <a:t>by </a:t>
            </a:r>
            <a:r>
              <a:rPr lang="en-US" sz="1400" dirty="0"/>
              <a:t>admin. Merchants can add or remove products on </a:t>
            </a:r>
            <a:r>
              <a:rPr lang="en-US" sz="1400" dirty="0" err="1"/>
              <a:t>CapStore</a:t>
            </a:r>
            <a:r>
              <a:rPr lang="en-US" sz="1400" dirty="0"/>
              <a:t>. </a:t>
            </a:r>
            <a:endParaRPr lang="en-US" sz="1400" dirty="0" smtClean="0"/>
          </a:p>
          <a:p>
            <a:endParaRPr lang="en-US" sz="1400" dirty="0"/>
          </a:p>
          <a:p>
            <a:r>
              <a:rPr lang="en-US" sz="1400" dirty="0"/>
              <a:t>      5. Items can be added into cart and removed from the cart, after the final submission an invoice will be generated. </a:t>
            </a:r>
            <a:endParaRPr lang="en-US" sz="1400" dirty="0" smtClean="0"/>
          </a:p>
          <a:p>
            <a:endParaRPr lang="en-US" sz="1400" dirty="0"/>
          </a:p>
          <a:p>
            <a:r>
              <a:rPr lang="en-US" sz="1400" dirty="0"/>
              <a:t>      6. Customer can pay by different payment options</a:t>
            </a:r>
          </a:p>
          <a:p>
            <a:pPr marL="342900" indent="-342900">
              <a:buFontTx/>
              <a:buAutoNum type="arabicPeriod"/>
            </a:pPr>
            <a:endParaRPr lang="en-US" sz="2000" dirty="0">
              <a:solidFill>
                <a:srgbClr val="000000"/>
              </a:solidFill>
            </a:endParaRPr>
          </a:p>
          <a:p>
            <a:pPr marL="342900" indent="-342900">
              <a:buFontTx/>
              <a:buAutoNum type="arabicPeriod"/>
            </a:pPr>
            <a:endParaRPr lang="en-US" sz="2000" dirty="0" smtClean="0">
              <a:solidFill>
                <a:srgbClr val="000000"/>
              </a:solidFill>
            </a:endParaRPr>
          </a:p>
          <a:p>
            <a:endParaRPr lang="en-US" sz="2000" dirty="0" smtClean="0">
              <a:solidFill>
                <a:srgbClr val="000000"/>
              </a:solidFill>
            </a:endParaRPr>
          </a:p>
          <a:p>
            <a:pPr marL="342900" indent="-342900">
              <a:buFontTx/>
              <a:buAutoNum type="arabicPeriod"/>
            </a:pPr>
            <a:endParaRPr lang="en-US" sz="2000" dirty="0" smtClean="0">
              <a:solidFill>
                <a:srgbClr val="000000"/>
              </a:solidFill>
            </a:endParaRPr>
          </a:p>
          <a:p>
            <a:pPr marL="342900" indent="-342900">
              <a:buFontTx/>
              <a:buAutoNum type="arabicPeriod"/>
            </a:pPr>
            <a:endParaRPr lang="en-US" sz="2000" dirty="0" smtClean="0">
              <a:solidFill>
                <a:srgbClr val="000000"/>
              </a:solidFill>
            </a:endParaRPr>
          </a:p>
          <a:p>
            <a:endParaRPr lang="en-US" dirty="0">
              <a:solidFill>
                <a:srgbClr val="000000"/>
              </a:solidFill>
            </a:endParaRPr>
          </a:p>
        </p:txBody>
      </p:sp>
      <p:sp>
        <p:nvSpPr>
          <p:cNvPr id="2" name="TextBox 1"/>
          <p:cNvSpPr txBox="1"/>
          <p:nvPr/>
        </p:nvSpPr>
        <p:spPr>
          <a:xfrm>
            <a:off x="457200" y="762000"/>
            <a:ext cx="5715000" cy="369332"/>
          </a:xfrm>
          <a:prstGeom prst="rect">
            <a:avLst/>
          </a:prstGeom>
          <a:noFill/>
        </p:spPr>
        <p:txBody>
          <a:bodyPr wrap="square" rtlCol="0">
            <a:spAutoFit/>
          </a:bodyPr>
          <a:lstStyle/>
          <a:p>
            <a:r>
              <a:rPr lang="en-US" dirty="0" err="1" smtClean="0">
                <a:solidFill>
                  <a:schemeClr val="tx2"/>
                </a:solidFill>
              </a:rPr>
              <a:t>CapStore</a:t>
            </a:r>
            <a:r>
              <a:rPr lang="en-US" dirty="0" smtClean="0">
                <a:solidFill>
                  <a:schemeClr val="tx2"/>
                </a:solidFill>
              </a:rPr>
              <a:t> Application </a:t>
            </a:r>
            <a:r>
              <a:rPr lang="en-US" dirty="0" smtClean="0"/>
              <a:t>:</a:t>
            </a:r>
            <a:endParaRPr lang="en-US" dirty="0"/>
          </a:p>
        </p:txBody>
      </p:sp>
    </p:spTree>
    <p:extLst>
      <p:ext uri="{BB962C8B-B14F-4D97-AF65-F5344CB8AC3E}">
        <p14:creationId xmlns:p14="http://schemas.microsoft.com/office/powerpoint/2010/main" val="217317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Creating Coupons</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endParaRPr lang="en-US" sz="2000" dirty="0" smtClean="0">
              <a:latin typeface="Comic Sans MS" panose="030F0702030302020204" pitchFamily="66" charset="0"/>
            </a:endParaRPr>
          </a:p>
          <a:p>
            <a:r>
              <a:rPr lang="en-US" sz="2000" dirty="0" smtClean="0">
                <a:latin typeface="Comic Sans MS" panose="030F0702030302020204" pitchFamily="66" charset="0"/>
              </a:rPr>
              <a:t>By</a:t>
            </a:r>
            <a:endParaRPr lang="en-US" sz="2000" dirty="0" smtClean="0">
              <a:latin typeface="Comic Sans MS" panose="030F0702030302020204" pitchFamily="66" charset="0"/>
            </a:endParaRPr>
          </a:p>
          <a:p>
            <a:r>
              <a:rPr lang="en-US" sz="1800" dirty="0" smtClean="0">
                <a:latin typeface="Comic Sans MS" panose="030F0702030302020204" pitchFamily="66" charset="0"/>
              </a:rPr>
              <a:t>Sai Deepthi Madhira</a:t>
            </a:r>
          </a:p>
          <a:p>
            <a:r>
              <a:rPr lang="en-US" sz="1800" dirty="0" smtClean="0">
                <a:latin typeface="Comic Sans MS" panose="030F0702030302020204" pitchFamily="66" charset="0"/>
              </a:rPr>
              <a:t>Employee Id : 153011</a:t>
            </a:r>
            <a:endParaRPr lang="en-US" sz="1800" dirty="0">
              <a:latin typeface="Comic Sans MS" panose="030F0702030302020204" pitchFamily="66" charset="0"/>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5970865"/>
          </a:xfrm>
          <a:prstGeom prst="rect">
            <a:avLst/>
          </a:prstGeom>
          <a:noFill/>
        </p:spPr>
        <p:txBody>
          <a:bodyPr wrap="square" rtlCol="0">
            <a:spAutoFit/>
          </a:bodyPr>
          <a:lstStyle/>
          <a:p>
            <a:r>
              <a:rPr lang="en-US" sz="2400" dirty="0" smtClean="0">
                <a:solidFill>
                  <a:schemeClr val="tx2"/>
                </a:solidFill>
              </a:rPr>
              <a:t>Significance of the module:</a:t>
            </a:r>
          </a:p>
          <a:p>
            <a:endParaRPr lang="en-US" sz="2000" dirty="0" smtClean="0"/>
          </a:p>
          <a:p>
            <a:pPr marL="342900" indent="-342900">
              <a:buAutoNum type="arabicPeriod"/>
            </a:pPr>
            <a:r>
              <a:rPr lang="en-US" sz="2000" dirty="0" smtClean="0"/>
              <a:t>Admin needs to generate coupons and store them. </a:t>
            </a:r>
          </a:p>
          <a:p>
            <a:pPr marL="342900" indent="-342900">
              <a:buAutoNum type="arabicPeriod"/>
            </a:pPr>
            <a:endParaRPr lang="en-US" sz="2000" dirty="0" smtClean="0"/>
          </a:p>
          <a:p>
            <a:pPr marL="342900" indent="-342900">
              <a:buFontTx/>
              <a:buAutoNum type="arabicPeriod"/>
            </a:pPr>
            <a:r>
              <a:rPr lang="en-US" sz="2000" dirty="0" smtClean="0"/>
              <a:t>These </a:t>
            </a:r>
            <a:r>
              <a:rPr lang="en-US" sz="2000" dirty="0"/>
              <a:t>coupons can be used by the customer at the time of </a:t>
            </a:r>
            <a:r>
              <a:rPr lang="en-US" sz="2000" dirty="0" smtClean="0"/>
              <a:t>checkout.</a:t>
            </a:r>
          </a:p>
          <a:p>
            <a:pPr marL="342900" indent="-342900">
              <a:buFontTx/>
              <a:buAutoNum type="arabicPeriod"/>
            </a:pPr>
            <a:endParaRPr lang="en-US" sz="2000" dirty="0"/>
          </a:p>
          <a:p>
            <a:pPr marL="342900" indent="-342900">
              <a:buFontTx/>
              <a:buAutoNum type="arabicPeriod"/>
            </a:pPr>
            <a:r>
              <a:rPr lang="en-US" sz="2000" dirty="0"/>
              <a:t>Admin will email the coupons to customers</a:t>
            </a:r>
            <a:r>
              <a:rPr lang="en-US" sz="2000" dirty="0" smtClean="0"/>
              <a:t>.</a:t>
            </a:r>
            <a:endParaRPr lang="en-US" sz="2000" dirty="0"/>
          </a:p>
          <a:p>
            <a:pPr marL="342900" indent="-342900">
              <a:buFontTx/>
              <a:buAutoNum type="arabicPeriod"/>
            </a:pPr>
            <a:endParaRPr lang="en-US" sz="2000" dirty="0" smtClean="0"/>
          </a:p>
          <a:p>
            <a:pPr marL="342900" indent="-342900">
              <a:buFontTx/>
              <a:buAutoNum type="arabicPeriod"/>
            </a:pPr>
            <a:endParaRPr lang="en-US" sz="2000" dirty="0" smtClean="0"/>
          </a:p>
          <a:p>
            <a:endParaRPr lang="en-US" sz="2000" dirty="0"/>
          </a:p>
          <a:p>
            <a:endParaRPr lang="en-US" sz="2000" dirty="0" smtClean="0"/>
          </a:p>
          <a:p>
            <a:endParaRPr lang="en-US" sz="2000" dirty="0" smtClean="0"/>
          </a:p>
          <a:p>
            <a:endParaRPr lang="en-US" sz="2000" dirty="0" smtClean="0"/>
          </a:p>
          <a:p>
            <a:pPr marL="342900" indent="-342900">
              <a:buAutoNum type="arabicPeriod"/>
            </a:pPr>
            <a:endParaRPr lang="en-US" sz="2000" dirty="0"/>
          </a:p>
          <a:p>
            <a:pPr marL="342900" indent="-342900">
              <a:buAutoNum type="arabicPeriod"/>
            </a:pPr>
            <a:endParaRPr lang="en-US" sz="2000" dirty="0" smtClean="0"/>
          </a:p>
          <a:p>
            <a:endParaRPr lang="en-US" sz="2000" dirty="0" smtClean="0"/>
          </a:p>
          <a:p>
            <a:pPr marL="342900" indent="-342900">
              <a:buAutoNum type="arabicPeriod"/>
            </a:pPr>
            <a:endParaRPr lang="en-US" sz="2000" dirty="0" smtClean="0"/>
          </a:p>
          <a:p>
            <a:pPr marL="342900" indent="-342900">
              <a:buAutoNum type="arabicPeriod"/>
            </a:pPr>
            <a:endParaRPr lang="en-US" sz="2000" dirty="0" smtClean="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03383232"/>
              </p:ext>
            </p:extLst>
          </p:nvPr>
        </p:nvGraphicFramePr>
        <p:xfrm>
          <a:off x="457200" y="1905000"/>
          <a:ext cx="10381802" cy="2766635"/>
        </p:xfrm>
        <a:graphic>
          <a:graphicData uri="http://schemas.openxmlformats.org/drawingml/2006/table">
            <a:tbl>
              <a:tblPr firstRow="1" bandRow="1">
                <a:tableStyleId>{5DA37D80-6434-44D0-A028-1B22A696006F}</a:tableStyleId>
              </a:tblPr>
              <a:tblGrid>
                <a:gridCol w="2326455"/>
                <a:gridCol w="2326455"/>
                <a:gridCol w="2243032"/>
                <a:gridCol w="3485860"/>
              </a:tblGrid>
              <a:tr h="297746">
                <a:tc>
                  <a:txBody>
                    <a:bodyPr/>
                    <a:lstStyle/>
                    <a:p>
                      <a:r>
                        <a:rPr lang="en-US" sz="1400" dirty="0" smtClean="0">
                          <a:latin typeface="Arial" panose="020B0604020202020204" pitchFamily="34" charset="0"/>
                          <a:cs typeface="Arial" panose="020B0604020202020204" pitchFamily="34" charset="0"/>
                        </a:rPr>
                        <a:t>Column Name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err="1" smtClean="0">
                          <a:latin typeface="Arial" panose="020B0604020202020204" pitchFamily="34" charset="0"/>
                          <a:cs typeface="Arial" panose="020B0604020202020204" pitchFamily="34" charset="0"/>
                        </a:rPr>
                        <a:t>Datatype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Key Constraints</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a:solidFill>
                      <a:schemeClr val="bg2"/>
                    </a:solidFill>
                  </a:tcPr>
                </a:tc>
              </a:tr>
              <a:tr h="388735">
                <a:tc>
                  <a:txBody>
                    <a:bodyPr/>
                    <a:lstStyle/>
                    <a:p>
                      <a:r>
                        <a:rPr lang="en-US" sz="1400" baseline="0" dirty="0" err="1" smtClean="0">
                          <a:latin typeface="Arial" panose="020B0604020202020204" pitchFamily="34" charset="0"/>
                          <a:cs typeface="Arial" panose="020B0604020202020204" pitchFamily="34" charset="0"/>
                        </a:rPr>
                        <a:t>CouponId</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Integer</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Primary Key</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Auto</a:t>
                      </a:r>
                      <a:r>
                        <a:rPr lang="en-US" sz="1400" baseline="0" dirty="0" smtClean="0">
                          <a:latin typeface="Arial" panose="020B0604020202020204" pitchFamily="34" charset="0"/>
                          <a:cs typeface="Arial" panose="020B0604020202020204" pitchFamily="34" charset="0"/>
                        </a:rPr>
                        <a:t> Generated</a:t>
                      </a:r>
                      <a:endParaRPr lang="en-US" sz="1400" dirty="0">
                        <a:latin typeface="Arial" panose="020B0604020202020204" pitchFamily="34" charset="0"/>
                        <a:cs typeface="Arial" panose="020B0604020202020204" pitchFamily="34" charset="0"/>
                      </a:endParaRPr>
                    </a:p>
                  </a:txBody>
                  <a:tcPr>
                    <a:solidFill>
                      <a:schemeClr val="bg2"/>
                    </a:solidFill>
                  </a:tcPr>
                </a:tc>
              </a:tr>
              <a:tr h="388735">
                <a:tc>
                  <a:txBody>
                    <a:bodyPr/>
                    <a:lstStyle/>
                    <a:p>
                      <a:r>
                        <a:rPr lang="en-US" sz="1400" dirty="0" err="1" smtClean="0">
                          <a:latin typeface="Arial" panose="020B0604020202020204" pitchFamily="34" charset="0"/>
                          <a:cs typeface="Arial" panose="020B0604020202020204" pitchFamily="34" charset="0"/>
                        </a:rPr>
                        <a:t>Coupon</a:t>
                      </a:r>
                      <a:r>
                        <a:rPr lang="en-US" sz="1400" baseline="0" dirty="0" err="1" smtClean="0">
                          <a:latin typeface="Arial" panose="020B0604020202020204" pitchFamily="34" charset="0"/>
                          <a:cs typeface="Arial" panose="020B0604020202020204" pitchFamily="34" charset="0"/>
                        </a:rPr>
                        <a:t>Code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String</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smtClean="0">
                          <a:latin typeface="Arial" panose="020B0604020202020204" pitchFamily="34" charset="0"/>
                          <a:cs typeface="Arial" panose="020B0604020202020204" pitchFamily="34" charset="0"/>
                        </a:rPr>
                        <a:t>Unique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Name of </a:t>
                      </a:r>
                      <a:r>
                        <a:rPr lang="en-US" sz="1400" dirty="0" smtClean="0">
                          <a:latin typeface="Arial" panose="020B0604020202020204" pitchFamily="34" charset="0"/>
                          <a:cs typeface="Arial" panose="020B0604020202020204" pitchFamily="34" charset="0"/>
                        </a:rPr>
                        <a:t>coupon</a:t>
                      </a:r>
                      <a:endParaRPr lang="en-US" sz="1400" dirty="0">
                        <a:latin typeface="Arial" panose="020B0604020202020204" pitchFamily="34" charset="0"/>
                        <a:cs typeface="Arial" panose="020B0604020202020204" pitchFamily="34" charset="0"/>
                      </a:endParaRPr>
                    </a:p>
                  </a:txBody>
                  <a:tcPr>
                    <a:solidFill>
                      <a:schemeClr val="bg2"/>
                    </a:solidFill>
                  </a:tcPr>
                </a:tc>
              </a:tr>
              <a:tr h="388735">
                <a:tc>
                  <a:txBody>
                    <a:bodyPr/>
                    <a:lstStyle/>
                    <a:p>
                      <a:r>
                        <a:rPr lang="en-US" sz="1400" dirty="0" err="1" smtClean="0">
                          <a:latin typeface="Arial" panose="020B0604020202020204" pitchFamily="34" charset="0"/>
                          <a:cs typeface="Arial" panose="020B0604020202020204" pitchFamily="34" charset="0"/>
                        </a:rPr>
                        <a:t>CouponDescription</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String</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Description</a:t>
                      </a:r>
                      <a:r>
                        <a:rPr lang="en-US" sz="1400" baseline="0" dirty="0" smtClean="0">
                          <a:latin typeface="Arial" panose="020B0604020202020204" pitchFamily="34" charset="0"/>
                          <a:cs typeface="Arial" panose="020B0604020202020204" pitchFamily="34" charset="0"/>
                        </a:rPr>
                        <a:t> of </a:t>
                      </a:r>
                      <a:r>
                        <a:rPr lang="en-US" sz="1400" baseline="0" dirty="0" smtClean="0">
                          <a:latin typeface="Arial" panose="020B0604020202020204" pitchFamily="34" charset="0"/>
                          <a:cs typeface="Arial" panose="020B0604020202020204" pitchFamily="34" charset="0"/>
                        </a:rPr>
                        <a:t>Coupon</a:t>
                      </a:r>
                      <a:endParaRPr lang="en-US" sz="1400" dirty="0">
                        <a:latin typeface="Arial" panose="020B0604020202020204" pitchFamily="34" charset="0"/>
                        <a:cs typeface="Arial" panose="020B0604020202020204" pitchFamily="34" charset="0"/>
                      </a:endParaRPr>
                    </a:p>
                  </a:txBody>
                  <a:tcPr>
                    <a:solidFill>
                      <a:schemeClr val="bg2"/>
                    </a:solidFill>
                  </a:tcPr>
                </a:tc>
              </a:tr>
              <a:tr h="382063">
                <a:tc>
                  <a:txBody>
                    <a:bodyPr/>
                    <a:lstStyle/>
                    <a:p>
                      <a:r>
                        <a:rPr lang="en-US" sz="1400" dirty="0" err="1" smtClean="0">
                          <a:latin typeface="Arial" panose="020B0604020202020204" pitchFamily="34" charset="0"/>
                          <a:cs typeface="Arial" panose="020B0604020202020204" pitchFamily="34" charset="0"/>
                        </a:rPr>
                        <a:t>CouponAmount</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Double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It</a:t>
                      </a:r>
                      <a:r>
                        <a:rPr lang="en-US" sz="1400" baseline="0" dirty="0" smtClean="0">
                          <a:latin typeface="Arial" panose="020B0604020202020204" pitchFamily="34" charset="0"/>
                          <a:cs typeface="Arial" panose="020B0604020202020204" pitchFamily="34" charset="0"/>
                        </a:rPr>
                        <a:t> specifies the amount that should be deducted while using the coupon</a:t>
                      </a:r>
                      <a:endParaRPr lang="en-US" sz="1400" dirty="0">
                        <a:latin typeface="Arial" panose="020B0604020202020204" pitchFamily="34" charset="0"/>
                        <a:cs typeface="Arial" panose="020B0604020202020204" pitchFamily="34" charset="0"/>
                      </a:endParaRPr>
                    </a:p>
                  </a:txBody>
                  <a:tcPr>
                    <a:solidFill>
                      <a:schemeClr val="bg2"/>
                    </a:solidFill>
                  </a:tcPr>
                </a:tc>
              </a:tr>
              <a:tr h="388735">
                <a:tc>
                  <a:txBody>
                    <a:bodyPr/>
                    <a:lstStyle/>
                    <a:p>
                      <a:r>
                        <a:rPr lang="en-US" sz="1400" dirty="0" err="1" smtClean="0">
                          <a:latin typeface="Arial" panose="020B0604020202020204" pitchFamily="34" charset="0"/>
                          <a:cs typeface="Arial" panose="020B0604020202020204" pitchFamily="34" charset="0"/>
                        </a:rPr>
                        <a:t>IssueDate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date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The</a:t>
                      </a:r>
                      <a:r>
                        <a:rPr lang="en-US" sz="1400" baseline="0" dirty="0" smtClean="0">
                          <a:latin typeface="Arial" panose="020B0604020202020204" pitchFamily="34" charset="0"/>
                          <a:cs typeface="Arial" panose="020B0604020202020204" pitchFamily="34" charset="0"/>
                        </a:rPr>
                        <a:t> date from which the coupon is valid</a:t>
                      </a:r>
                      <a:endParaRPr lang="en-US" sz="1400" dirty="0">
                        <a:latin typeface="Arial" panose="020B0604020202020204" pitchFamily="34" charset="0"/>
                        <a:cs typeface="Arial" panose="020B0604020202020204" pitchFamily="34" charset="0"/>
                      </a:endParaRPr>
                    </a:p>
                  </a:txBody>
                  <a:tcPr>
                    <a:solidFill>
                      <a:schemeClr val="bg2"/>
                    </a:solidFill>
                  </a:tcPr>
                </a:tc>
              </a:tr>
              <a:tr h="388735">
                <a:tc>
                  <a:txBody>
                    <a:bodyPr/>
                    <a:lstStyle/>
                    <a:p>
                      <a:r>
                        <a:rPr lang="en-US" sz="1400" dirty="0" err="1" smtClean="0">
                          <a:latin typeface="Arial" panose="020B0604020202020204" pitchFamily="34" charset="0"/>
                          <a:cs typeface="Arial" panose="020B0604020202020204" pitchFamily="34" charset="0"/>
                        </a:rPr>
                        <a:t>ExpiryDate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date</a:t>
                      </a:r>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endParaRPr lang="en-US" sz="1400" dirty="0">
                        <a:latin typeface="Arial" panose="020B0604020202020204" pitchFamily="34" charset="0"/>
                        <a:cs typeface="Arial" panose="020B0604020202020204" pitchFamily="34" charset="0"/>
                      </a:endParaRPr>
                    </a:p>
                  </a:txBody>
                  <a:tcPr>
                    <a:solidFill>
                      <a:schemeClr val="bg2"/>
                    </a:solidFill>
                  </a:tcPr>
                </a:tc>
                <a:tc>
                  <a:txBody>
                    <a:bodyPr/>
                    <a:lstStyle/>
                    <a:p>
                      <a:r>
                        <a:rPr lang="en-US" sz="1400" dirty="0" smtClean="0">
                          <a:latin typeface="Arial" panose="020B0604020202020204" pitchFamily="34" charset="0"/>
                          <a:cs typeface="Arial" panose="020B0604020202020204" pitchFamily="34" charset="0"/>
                        </a:rPr>
                        <a:t>The</a:t>
                      </a:r>
                      <a:r>
                        <a:rPr lang="en-US" sz="1400" baseline="0" dirty="0" smtClean="0">
                          <a:latin typeface="Arial" panose="020B0604020202020204" pitchFamily="34" charset="0"/>
                          <a:cs typeface="Arial" panose="020B0604020202020204" pitchFamily="34" charset="0"/>
                        </a:rPr>
                        <a:t> date till which the coupon is valid</a:t>
                      </a:r>
                      <a:endParaRPr lang="en-US" sz="1400" dirty="0">
                        <a:latin typeface="Arial" panose="020B0604020202020204" pitchFamily="34" charset="0"/>
                        <a:cs typeface="Arial" panose="020B0604020202020204" pitchFamily="34" charset="0"/>
                      </a:endParaRPr>
                    </a:p>
                  </a:txBody>
                  <a:tcPr>
                    <a:solidFill>
                      <a:schemeClr val="bg2"/>
                    </a:solidFill>
                  </a:tcPr>
                </a:tc>
              </a:tr>
            </a:tbl>
          </a:graphicData>
        </a:graphic>
      </p:graphicFrame>
      <p:sp>
        <p:nvSpPr>
          <p:cNvPr id="4" name="TextBox 3"/>
          <p:cNvSpPr txBox="1"/>
          <p:nvPr/>
        </p:nvSpPr>
        <p:spPr>
          <a:xfrm>
            <a:off x="304800" y="685800"/>
            <a:ext cx="6590403" cy="461665"/>
          </a:xfrm>
          <a:prstGeom prst="rect">
            <a:avLst/>
          </a:prstGeom>
          <a:noFill/>
        </p:spPr>
        <p:txBody>
          <a:bodyPr wrap="square" rtlCol="0">
            <a:spAutoFit/>
          </a:bodyPr>
          <a:lstStyle/>
          <a:p>
            <a:r>
              <a:rPr lang="en-US" sz="2400" b="1" dirty="0" smtClean="0">
                <a:solidFill>
                  <a:schemeClr val="tx2"/>
                </a:solidFill>
                <a:latin typeface="Andalus" panose="02020603050405020304" pitchFamily="18" charset="-78"/>
                <a:cs typeface="Andalus" panose="02020603050405020304" pitchFamily="18" charset="-78"/>
              </a:rPr>
              <a:t>Coupon</a:t>
            </a:r>
            <a:r>
              <a:rPr lang="en-US" sz="2400" b="1" dirty="0" smtClean="0">
                <a:solidFill>
                  <a:schemeClr val="tx2"/>
                </a:solidFill>
                <a:latin typeface="Andalus" panose="02020603050405020304" pitchFamily="18" charset="-78"/>
                <a:cs typeface="Andalus" panose="02020603050405020304" pitchFamily="18" charset="-78"/>
              </a:rPr>
              <a:t> </a:t>
            </a:r>
            <a:r>
              <a:rPr lang="en-US" sz="2400" b="1" dirty="0" smtClean="0">
                <a:solidFill>
                  <a:schemeClr val="tx2"/>
                </a:solidFill>
                <a:latin typeface="Andalus" panose="02020603050405020304" pitchFamily="18" charset="-78"/>
                <a:cs typeface="Andalus" panose="02020603050405020304" pitchFamily="18" charset="-78"/>
              </a:rPr>
              <a:t>Table Description</a:t>
            </a:r>
            <a:endParaRPr lang="en-US" b="1" dirty="0">
              <a:solidFill>
                <a:schemeClr val="tx2"/>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252" y="0"/>
            <a:ext cx="9977495" cy="6858000"/>
          </a:xfrm>
          <a:prstGeom prst="rect">
            <a:avLst/>
          </a:prstGeom>
        </p:spPr>
      </p:pic>
      <p:sp>
        <p:nvSpPr>
          <p:cNvPr id="4" name="TextBox 3"/>
          <p:cNvSpPr txBox="1"/>
          <p:nvPr/>
        </p:nvSpPr>
        <p:spPr>
          <a:xfrm>
            <a:off x="1107252" y="-533400"/>
            <a:ext cx="5598348" cy="369332"/>
          </a:xfrm>
          <a:prstGeom prst="rect">
            <a:avLst/>
          </a:prstGeom>
          <a:noFill/>
        </p:spPr>
        <p:txBody>
          <a:bodyPr wrap="square" rtlCol="0">
            <a:spAutoFit/>
          </a:bodyPr>
          <a:lstStyle/>
          <a:p>
            <a:r>
              <a:rPr lang="en-US" dirty="0" smtClean="0"/>
              <a:t>Coupon Generation Form</a:t>
            </a:r>
            <a:endParaRPr lang="en-US" dirty="0"/>
          </a:p>
        </p:txBody>
      </p:sp>
    </p:spTree>
    <p:extLst>
      <p:ext uri="{BB962C8B-B14F-4D97-AF65-F5344CB8AC3E}">
        <p14:creationId xmlns:p14="http://schemas.microsoft.com/office/powerpoint/2010/main" val="308641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745</TotalTime>
  <Words>399</Words>
  <Application>Microsoft Office PowerPoint</Application>
  <PresentationFormat>Widescreen</PresentationFormat>
  <Paragraphs>89</Paragraphs>
  <Slides>9</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vt:i4>
      </vt:variant>
    </vt:vector>
  </HeadingPairs>
  <TitlesOfParts>
    <vt:vector size="23" baseType="lpstr">
      <vt:lpstr>Andalus</vt:lpstr>
      <vt:lpstr>Arabic Typesetting</vt:lpstr>
      <vt:lpstr>Arial</vt:lpstr>
      <vt:lpstr>Calibri</vt:lpstr>
      <vt:lpstr>Comic Sans MS</vt:lpstr>
      <vt:lpstr>Estrangelo Edessa</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   </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Madhira, Sai Deepthi</cp:lastModifiedBy>
  <cp:revision>69</cp:revision>
  <dcterms:created xsi:type="dcterms:W3CDTF">2017-10-18T10:34:16Z</dcterms:created>
  <dcterms:modified xsi:type="dcterms:W3CDTF">2018-08-21T10:55:21Z</dcterms:modified>
</cp:coreProperties>
</file>